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2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1" r:id="rId12"/>
    <p:sldId id="270" r:id="rId1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21C30"/>
    <a:srgbClr val="99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6" autoAdjust="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2964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652C3F-CB33-4C3A-8181-AE415AA66CCC}" type="datetimeFigureOut">
              <a:rPr lang="bg-BG" smtClean="0"/>
              <a:pPr/>
              <a:t>26.10.2017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52CCC15-857B-4966-B527-60EFD7A0C09C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1331582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1E20C5-01A1-4C9E-A25E-57F47DB19764}" type="datetimeFigureOut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53A8091-93A2-45E8-9BA8-A80B8085AEA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36473579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 userDrawn="1"/>
        </p:nvGrpSpPr>
        <p:grpSpPr bwMode="auto">
          <a:xfrm>
            <a:off x="0" y="5589240"/>
            <a:ext cx="9144000" cy="1268760"/>
            <a:chOff x="0" y="5157192"/>
            <a:chExt cx="9144000" cy="1700808"/>
          </a:xfrm>
        </p:grpSpPr>
        <p:sp>
          <p:nvSpPr>
            <p:cNvPr id="5" name="Rectangle 4"/>
            <p:cNvSpPr/>
            <p:nvPr userDrawn="1"/>
          </p:nvSpPr>
          <p:spPr>
            <a:xfrm>
              <a:off x="0" y="5157192"/>
              <a:ext cx="9144000" cy="1296327"/>
            </a:xfrm>
            <a:prstGeom prst="rect">
              <a:avLst/>
            </a:prstGeom>
            <a:solidFill>
              <a:srgbClr val="EDDC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6" name="Picture 8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5446"/>
              <a:ext cx="9144000" cy="422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angle 9"/>
          <p:cNvSpPr/>
          <p:nvPr userDrawn="1"/>
        </p:nvSpPr>
        <p:spPr>
          <a:xfrm>
            <a:off x="107950" y="6495064"/>
            <a:ext cx="89281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8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1-2 декември 2017 г</a:t>
            </a:r>
            <a:r>
              <a:rPr lang="en-US" sz="18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lang="bg-BG" sz="18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СА “Д. А. Ценов - Свищов</a:t>
            </a:r>
            <a:endParaRPr lang="en-US" sz="1800" b="0" i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5589240"/>
            <a:ext cx="9144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ubtitle 2"/>
          <p:cNvSpPr txBox="1">
            <a:spLocks/>
          </p:cNvSpPr>
          <p:nvPr userDrawn="1"/>
        </p:nvSpPr>
        <p:spPr>
          <a:xfrm>
            <a:off x="107950" y="5601940"/>
            <a:ext cx="8928100" cy="95362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2700" b="0" kern="1200" noProof="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Пето национално ученическо състезание по </a:t>
            </a:r>
            <a:r>
              <a:rPr lang="bg-BG" sz="2700" b="1" kern="1200" noProof="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„Банкиране, финансиране и бюджетиране”</a:t>
            </a:r>
            <a:endParaRPr lang="bg-BG" sz="3200" b="1" kern="1200" noProof="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33582"/>
            <a:ext cx="9144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" y="1462088"/>
            <a:ext cx="8928100" cy="2759000"/>
          </a:xfrm>
        </p:spPr>
        <p:txBody>
          <a:bodyPr>
            <a:normAutofit/>
          </a:bodyPr>
          <a:lstStyle>
            <a:lvl1pPr>
              <a:defRPr sz="4400" b="1" i="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1489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itle 1"/>
          <p:cNvSpPr txBox="1">
            <a:spLocks/>
          </p:cNvSpPr>
          <p:nvPr userDrawn="1"/>
        </p:nvSpPr>
        <p:spPr bwMode="auto">
          <a:xfrm>
            <a:off x="1979613" y="-26988"/>
            <a:ext cx="6553200" cy="1150938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b="1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bg-BG" sz="3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Катедра “Финанси и кредит”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bg-BG" sz="3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СА “Д. А. Ценов” - Свищов</a:t>
            </a:r>
            <a:endParaRPr lang="en-US" sz="3000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539552" y="170080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3260171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55F83-0BD9-47B2-8667-B5967F36ED03}" type="datetime1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91212-9C9C-4C4C-A672-B5EFC0F9882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297567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0CDA3-0F36-445A-AE28-8DFA5B4CDE26}" type="datetime1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DF92E7-CAD6-4522-A8A6-86CA58E0C85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319899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401972"/>
            <a:ext cx="9144000" cy="456027"/>
          </a:xfrm>
          <a:prstGeom prst="rect">
            <a:avLst/>
          </a:prstGeom>
          <a:solidFill>
            <a:srgbClr val="EDD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0" y="-26988"/>
            <a:ext cx="9144000" cy="1489076"/>
            <a:chOff x="0" y="-387424"/>
            <a:chExt cx="9144000" cy="1489614"/>
          </a:xfrm>
        </p:grpSpPr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387424"/>
              <a:ext cx="9144000" cy="1489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itle 1"/>
            <p:cNvSpPr txBox="1">
              <a:spLocks/>
            </p:cNvSpPr>
            <p:nvPr userDrawn="1"/>
          </p:nvSpPr>
          <p:spPr>
            <a:xfrm>
              <a:off x="1979613" y="-387424"/>
              <a:ext cx="6553200" cy="1151354"/>
            </a:xfrm>
            <a:prstGeom prst="rect">
              <a:avLst/>
            </a:prstGeom>
          </p:spPr>
          <p:txBody>
            <a:bodyPr lIns="0" tIns="0" rIns="0" bIns="0" anchor="ctr"/>
            <a:lstStyle>
              <a:lvl1pPr>
                <a:defRPr b="1">
                  <a:solidFill>
                    <a:srgbClr val="621C3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algn="ctr" fontAlgn="auto">
                <a:spcAft>
                  <a:spcPts val="0"/>
                </a:spcAft>
                <a:defRPr/>
              </a:pPr>
              <a:r>
                <a:rPr lang="bg-BG" sz="3000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Катедра “Финанси и кредит” </a:t>
              </a:r>
            </a:p>
            <a:p>
              <a:pPr algn="ctr" fontAlgn="auto">
                <a:spcAft>
                  <a:spcPts val="0"/>
                </a:spcAft>
                <a:defRPr/>
              </a:pPr>
              <a:r>
                <a:rPr lang="bg-BG" sz="3000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СА “Д. А. Ценов” - Свищов</a:t>
              </a:r>
              <a:endParaRPr lang="en-US" sz="3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8" name="Title 1"/>
          <p:cNvSpPr txBox="1">
            <a:spLocks/>
          </p:cNvSpPr>
          <p:nvPr userDrawn="1"/>
        </p:nvSpPr>
        <p:spPr>
          <a:xfrm>
            <a:off x="251520" y="6401973"/>
            <a:ext cx="8136903" cy="4778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bg-BG" sz="1300" b="1" noProof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Пето национално ученическо състезание по „Банкиране, финансиране и бюджетиране”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bg-BG" sz="1300" b="1" noProof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1-2 декември 2017 г., СА </a:t>
            </a:r>
            <a:r>
              <a:rPr lang="bg-BG" sz="1300" b="1" kern="1200" noProof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„</a:t>
            </a:r>
            <a:r>
              <a:rPr lang="bg-BG" sz="1300" b="1" noProof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Д. А. Ценов</a:t>
            </a:r>
            <a:r>
              <a:rPr lang="bg-BG" sz="1300" b="1" kern="1200" noProof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  <a:r>
              <a:rPr lang="bg-BG" sz="1300" b="1" noProof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- Свищов</a:t>
            </a:r>
            <a:endParaRPr lang="bg-BG" sz="1300" b="1" noProof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401971"/>
            <a:ext cx="9144000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4801"/>
            <a:ext cx="8229600" cy="4525963"/>
          </a:xfrm>
        </p:spPr>
        <p:txBody>
          <a:bodyPr>
            <a:normAutofit/>
          </a:bodyPr>
          <a:lstStyle>
            <a:lvl1pPr>
              <a:defRPr>
                <a:solidFill>
                  <a:srgbClr val="621C30"/>
                </a:solidFill>
              </a:defRPr>
            </a:lvl1pPr>
            <a:lvl2pPr>
              <a:defRPr>
                <a:solidFill>
                  <a:srgbClr val="621C30"/>
                </a:solidFill>
              </a:defRPr>
            </a:lvl2pPr>
            <a:lvl3pPr>
              <a:defRPr>
                <a:solidFill>
                  <a:srgbClr val="621C30"/>
                </a:solidFill>
              </a:defRPr>
            </a:lvl3pPr>
            <a:lvl4pPr>
              <a:defRPr>
                <a:solidFill>
                  <a:srgbClr val="621C30"/>
                </a:solidFill>
              </a:defRPr>
            </a:lvl4pPr>
            <a:lvl5pPr>
              <a:defRPr>
                <a:solidFill>
                  <a:srgbClr val="621C3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297196" y="6401971"/>
            <a:ext cx="369887" cy="387766"/>
          </a:xfrm>
        </p:spPr>
        <p:txBody>
          <a:bodyPr/>
          <a:lstStyle>
            <a:lvl1pPr>
              <a:defRPr>
                <a:solidFill>
                  <a:srgbClr val="262626"/>
                </a:solidFill>
              </a:defRPr>
            </a:lvl1pPr>
          </a:lstStyle>
          <a:p>
            <a:fld id="{14AC1B97-8E92-475E-8F0D-1A90168C059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238152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94E87-25AE-47B5-BDA4-774CE1E70C4E}" type="datetime1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B3BF42-4C70-499B-823F-1CAEC4ED768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249297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E5DB4-169E-439E-9C78-E6E6B62628C8}" type="datetime1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20DC9-4F20-4289-A1BB-FF9D2E84852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3079118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EB83-481A-483C-8BD2-E5760FFB4564}" type="datetime1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52BB4A-512E-41D7-BE58-F6506FBB86C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272990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9DFB-E193-44F4-9FF6-839E8AB6D7AA}" type="datetime1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E21FA7-7486-4D00-A106-748A3DB1BEB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722853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A04F2-7BC8-4857-937E-38D73602232D}" type="datetime1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7C2E5-A115-4C48-B5EA-C5CA09CE61E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3085246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DF619-D1E6-428E-A91A-119B6B83F1F3}" type="datetime1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DBC8EF-1DA5-4C78-8993-EB75D787C1E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115695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26C68-2971-4BC6-8DF5-513707C22241}" type="datetime1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BFF962-3786-4DB9-9358-6DFFA5AE0D3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53843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46D6B1-A5CB-495E-BEBD-54161F3CD1B1}" type="datetime1">
              <a:rPr lang="en-US"/>
              <a:pPr>
                <a:defRPr/>
              </a:pPr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D71BEC3-F63F-480A-AD38-12EBCFA7A388}" type="slidenum">
              <a:rPr lang="en-US" altLang="bg-BG"/>
              <a:pPr/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1719" y="3068960"/>
            <a:ext cx="6949867" cy="936104"/>
          </a:xfrm>
        </p:spPr>
        <p:txBody>
          <a:bodyPr>
            <a:normAutofit fontScale="90000"/>
          </a:bodyPr>
          <a:lstStyle/>
          <a:p>
            <a:pPr algn="r"/>
            <a:r>
              <a:rPr lang="bg-BG" sz="2800" dirty="0" smtClean="0"/>
              <a:t/>
            </a:r>
            <a:br>
              <a:rPr lang="bg-BG" sz="2800" dirty="0" smtClean="0"/>
            </a:br>
            <a:endParaRPr lang="bg-BG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555776" y="3933056"/>
            <a:ext cx="5656375" cy="37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bg-BG" sz="2600" dirty="0" smtClean="0">
                <a:effectLst/>
              </a:rPr>
              <a:t>Отбор № „</a:t>
            </a:r>
            <a:r>
              <a:rPr lang="en-US" sz="2600" dirty="0" smtClean="0">
                <a:effectLst/>
              </a:rPr>
              <a:t>XY</a:t>
            </a:r>
            <a:r>
              <a:rPr lang="bg-BG" sz="2600" dirty="0" smtClean="0">
                <a:effectLst/>
              </a:rPr>
              <a:t>“  Направление</a:t>
            </a:r>
            <a:r>
              <a:rPr lang="bg-BG" sz="2400" dirty="0" smtClean="0">
                <a:effectLst/>
              </a:rPr>
              <a:t> „.......................................................“</a:t>
            </a:r>
            <a:endParaRPr lang="en-US" sz="2400" dirty="0">
              <a:effectLst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24324" y="2200388"/>
            <a:ext cx="1536542" cy="2665374"/>
            <a:chOff x="-93694" y="1614443"/>
            <a:chExt cx="1536542" cy="266537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93694" y="2040577"/>
              <a:ext cx="1536541" cy="70242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11008" r="13601" b="-1"/>
            <a:stretch/>
          </p:blipFill>
          <p:spPr>
            <a:xfrm>
              <a:off x="-29714" y="2750754"/>
              <a:ext cx="1472562" cy="32136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854" y="3305896"/>
              <a:ext cx="1443702" cy="34280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6435" y="3753902"/>
              <a:ext cx="1459283" cy="52591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854" y="1614443"/>
              <a:ext cx="1249714" cy="479115"/>
            </a:xfrm>
            <a:prstGeom prst="rect">
              <a:avLst/>
            </a:prstGeom>
          </p:spPr>
        </p:pic>
      </p:grpSp>
      <p:sp>
        <p:nvSpPr>
          <p:cNvPr id="11" name="Title 1"/>
          <p:cNvSpPr txBox="1">
            <a:spLocks/>
          </p:cNvSpPr>
          <p:nvPr/>
        </p:nvSpPr>
        <p:spPr bwMode="auto">
          <a:xfrm>
            <a:off x="106042" y="1700808"/>
            <a:ext cx="1512218" cy="28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bg-BG" sz="1800" b="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Партньори</a:t>
            </a:r>
            <a:r>
              <a:rPr lang="en-US" sz="1800" b="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:</a:t>
            </a:r>
            <a:endParaRPr lang="en-US" sz="1800" b="0" i="1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-24324" y="4797152"/>
            <a:ext cx="916832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123727" y="1597451"/>
            <a:ext cx="622024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bg-BG" sz="3200" b="1" dirty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НАИМЕНОВАНИЕ НА </a:t>
            </a:r>
            <a:r>
              <a:rPr lang="bg-BG" sz="3200" b="1" dirty="0" smtClean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ПРОЕКТА</a:t>
            </a:r>
            <a:r>
              <a:rPr lang="en-US" sz="3200" b="1" dirty="0" smtClean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 </a:t>
            </a:r>
          </a:p>
          <a:p>
            <a:pPr algn="r"/>
            <a:r>
              <a:rPr lang="en-US" sz="2400" b="1" dirty="0" smtClean="0">
                <a:solidFill>
                  <a:srgbClr val="621C30"/>
                </a:solidFill>
                <a:latin typeface="+mj-lt"/>
                <a:ea typeface="+mj-ea"/>
                <a:cs typeface="+mj-cs"/>
              </a:rPr>
              <a:t>………………………………………………………………….</a:t>
            </a:r>
          </a:p>
          <a:p>
            <a:pPr algn="r"/>
            <a:r>
              <a:rPr lang="en-US" sz="2400" b="1" dirty="0" smtClean="0">
                <a:solidFill>
                  <a:srgbClr val="621C30"/>
                </a:solidFill>
                <a:latin typeface="+mj-lt"/>
                <a:ea typeface="+mj-ea"/>
                <a:cs typeface="+mj-cs"/>
              </a:rPr>
              <a:t>………………………………………………………………….</a:t>
            </a:r>
          </a:p>
          <a:p>
            <a:pPr algn="r"/>
            <a:endParaRPr lang="bg-BG" sz="2400" b="1" dirty="0">
              <a:solidFill>
                <a:srgbClr val="621C3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3" y="4869160"/>
            <a:ext cx="1614467" cy="695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6092" y="4853405"/>
            <a:ext cx="16097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itle 1"/>
          <p:cNvSpPr txBox="1">
            <a:spLocks/>
          </p:cNvSpPr>
          <p:nvPr/>
        </p:nvSpPr>
        <p:spPr bwMode="auto">
          <a:xfrm>
            <a:off x="1895542" y="5072253"/>
            <a:ext cx="5328592" cy="28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bg-BG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Водещ партньор</a:t>
            </a:r>
            <a:endParaRPr lang="en-US" sz="2400" i="1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 smtClean="0"/>
              <a:t>АНАЛИЗ НА РИСКА:</a:t>
            </a:r>
            <a:endParaRPr lang="bg-BG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10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335435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 smtClean="0"/>
              <a:t>ЕФЕКТИВНОСТ НА БИЗНЕС ИДЕЯТА И ОЧАКВАНИ РЕЗУЛТАТИ:</a:t>
            </a:r>
            <a:endParaRPr lang="bg-BG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11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335435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91680" y="1340768"/>
            <a:ext cx="7272808" cy="181545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bg-BG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bg-BG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Благодарим за вниманието!</a:t>
            </a:r>
          </a:p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bg-BG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Очакваме Вашите въпроси!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5F91EB1-3949-43B5-9929-4B53FAA5A018}" type="slidenum">
              <a:rPr lang="en-US" altLang="bg-BG">
                <a:solidFill>
                  <a:srgbClr val="262626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en-US" altLang="bg-BG">
              <a:solidFill>
                <a:srgbClr val="262626"/>
              </a:solidFill>
              <a:latin typeface="Calibri" panose="020F050202020403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24324" y="2200388"/>
            <a:ext cx="1536542" cy="2762639"/>
            <a:chOff x="-93694" y="1614443"/>
            <a:chExt cx="1536542" cy="276263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93694" y="2040577"/>
              <a:ext cx="1536541" cy="70242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11008" r="13601" b="-1"/>
            <a:stretch/>
          </p:blipFill>
          <p:spPr>
            <a:xfrm>
              <a:off x="-29714" y="2750754"/>
              <a:ext cx="1472562" cy="32136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854" y="3305896"/>
              <a:ext cx="1443702" cy="34280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37799" y="3851167"/>
              <a:ext cx="1459283" cy="52591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854" y="1614443"/>
              <a:ext cx="1249714" cy="479115"/>
            </a:xfrm>
            <a:prstGeom prst="rect">
              <a:avLst/>
            </a:prstGeom>
          </p:spPr>
        </p:pic>
      </p:grpSp>
      <p:sp>
        <p:nvSpPr>
          <p:cNvPr id="17" name="Title 1"/>
          <p:cNvSpPr txBox="1">
            <a:spLocks/>
          </p:cNvSpPr>
          <p:nvPr/>
        </p:nvSpPr>
        <p:spPr bwMode="auto">
          <a:xfrm>
            <a:off x="68516" y="1700808"/>
            <a:ext cx="1512218" cy="28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bg-BG" sz="1800" b="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Партньори</a:t>
            </a:r>
            <a:r>
              <a:rPr lang="en-US" sz="1800" b="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:</a:t>
            </a:r>
            <a:endParaRPr lang="en-US" sz="1800" b="0" i="1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9656" y="5301208"/>
            <a:ext cx="916832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3" y="5445224"/>
            <a:ext cx="1975919" cy="695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itle 1"/>
          <p:cNvSpPr txBox="1">
            <a:spLocks/>
          </p:cNvSpPr>
          <p:nvPr/>
        </p:nvSpPr>
        <p:spPr bwMode="auto">
          <a:xfrm>
            <a:off x="1959522" y="5648317"/>
            <a:ext cx="5328592" cy="28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bg-BG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Водещ партньор</a:t>
            </a:r>
            <a:endParaRPr lang="en-US" sz="2400" i="1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445224"/>
            <a:ext cx="1902499" cy="695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 bwMode="auto">
          <a:xfrm>
            <a:off x="3131840" y="4653136"/>
            <a:ext cx="5656375" cy="37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bg-BG" sz="2600" dirty="0" smtClean="0">
                <a:effectLst/>
              </a:rPr>
              <a:t>Отбор № „</a:t>
            </a:r>
            <a:r>
              <a:rPr lang="en-US" sz="2600" dirty="0" smtClean="0">
                <a:effectLst/>
              </a:rPr>
              <a:t>XY</a:t>
            </a:r>
            <a:r>
              <a:rPr lang="bg-BG" sz="2600" dirty="0" smtClean="0">
                <a:effectLst/>
              </a:rPr>
              <a:t>“  Направление</a:t>
            </a:r>
            <a:r>
              <a:rPr lang="bg-BG" sz="2400" dirty="0" smtClean="0">
                <a:effectLst/>
              </a:rPr>
              <a:t> „.......................................................“</a:t>
            </a:r>
            <a:endParaRPr lang="en-US" sz="2400" dirty="0">
              <a:effectLst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23728" y="3284984"/>
            <a:ext cx="67687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bg-BG" sz="3200" b="1" dirty="0" smtClean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ПРОЕКТ</a:t>
            </a:r>
            <a:r>
              <a:rPr lang="en-US" sz="3200" b="1" dirty="0" smtClean="0">
                <a:solidFill>
                  <a:srgbClr val="621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: </a:t>
            </a:r>
            <a:r>
              <a:rPr lang="en-US" sz="2400" b="1" dirty="0" smtClean="0">
                <a:solidFill>
                  <a:srgbClr val="621C30"/>
                </a:solidFill>
                <a:latin typeface="+mj-lt"/>
                <a:ea typeface="+mj-ea"/>
                <a:cs typeface="+mj-cs"/>
              </a:rPr>
              <a:t>………………………………………………………….</a:t>
            </a:r>
          </a:p>
          <a:p>
            <a:pPr algn="r"/>
            <a:r>
              <a:rPr lang="en-US" sz="2400" b="1" dirty="0" smtClean="0">
                <a:solidFill>
                  <a:srgbClr val="621C30"/>
                </a:solidFill>
                <a:latin typeface="+mj-lt"/>
                <a:ea typeface="+mj-ea"/>
                <a:cs typeface="+mj-cs"/>
              </a:rPr>
              <a:t>………………………………………………………………….</a:t>
            </a:r>
          </a:p>
          <a:p>
            <a:pPr algn="r"/>
            <a:endParaRPr lang="bg-BG" sz="2400" b="1" dirty="0">
              <a:solidFill>
                <a:srgbClr val="621C3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65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70000" lnSpcReduction="20000"/>
          </a:bodyPr>
          <a:lstStyle/>
          <a:p>
            <a:r>
              <a:rPr lang="bg-BG" dirty="0" smtClean="0"/>
              <a:t>Инструкции при изготвянето на презентацията:</a:t>
            </a:r>
            <a:endParaRPr lang="bg-BG" dirty="0"/>
          </a:p>
          <a:p>
            <a:pPr marL="538163" lvl="1" indent="-358775" algn="just"/>
            <a:r>
              <a:rPr lang="bg-BG" sz="2600" dirty="0" smtClean="0"/>
              <a:t>Името на файла трябва да започва с номера на отбора. Пример за отбор 1: </a:t>
            </a:r>
            <a:r>
              <a:rPr lang="bg-BG" sz="2600" b="1" dirty="0" smtClean="0"/>
              <a:t>„01-</a:t>
            </a:r>
            <a:r>
              <a:rPr lang="en-US" sz="2600" b="1" dirty="0" smtClean="0"/>
              <a:t>NUSBFB</a:t>
            </a:r>
            <a:r>
              <a:rPr lang="bg-BG" sz="2600" b="1" dirty="0" smtClean="0"/>
              <a:t>-</a:t>
            </a:r>
            <a:r>
              <a:rPr lang="en-US" sz="2600" b="1" dirty="0" smtClean="0"/>
              <a:t>2017-</a:t>
            </a:r>
            <a:r>
              <a:rPr lang="bg-BG" sz="2600" b="1" dirty="0" err="1" smtClean="0"/>
              <a:t>Presentation</a:t>
            </a:r>
            <a:r>
              <a:rPr lang="bg-BG" sz="2600" b="1" dirty="0" smtClean="0"/>
              <a:t>.</a:t>
            </a:r>
            <a:r>
              <a:rPr lang="bg-BG" sz="2600" b="1" dirty="0" err="1" smtClean="0"/>
              <a:t>pptx</a:t>
            </a:r>
            <a:r>
              <a:rPr lang="bg-BG" sz="2600" b="1" dirty="0" smtClean="0"/>
              <a:t>”</a:t>
            </a:r>
            <a:r>
              <a:rPr lang="bg-BG" sz="2600" dirty="0" smtClean="0"/>
              <a:t>. Заменете </a:t>
            </a:r>
            <a:r>
              <a:rPr lang="bg-BG" sz="2600" b="1" dirty="0" smtClean="0"/>
              <a:t>„0Y” </a:t>
            </a:r>
            <a:r>
              <a:rPr lang="bg-BG" sz="2600" dirty="0" smtClean="0"/>
              <a:t>в името на този файл с номера на Вашия отбор.</a:t>
            </a:r>
          </a:p>
          <a:p>
            <a:pPr marL="538163" lvl="1" indent="-358775" algn="just"/>
            <a:r>
              <a:rPr lang="bg-BG" sz="2600" dirty="0" smtClean="0"/>
              <a:t>В заглавния слайд в полето </a:t>
            </a:r>
            <a:r>
              <a:rPr lang="bg-BG" sz="2600" b="1" dirty="0" smtClean="0"/>
              <a:t>„Заглавие на презентацията“</a:t>
            </a:r>
            <a:r>
              <a:rPr lang="bg-BG" sz="2600" dirty="0" smtClean="0"/>
              <a:t> се попълва заглавието на Вашата презентация, например “Кредитна обосновка за проект</a:t>
            </a:r>
            <a:r>
              <a:rPr lang="en-US" sz="2600" dirty="0" smtClean="0"/>
              <a:t>”.</a:t>
            </a:r>
            <a:r>
              <a:rPr lang="bg-BG" sz="2600" dirty="0" smtClean="0"/>
              <a:t>  </a:t>
            </a:r>
          </a:p>
          <a:p>
            <a:pPr marL="538163" lvl="1" indent="-358775" algn="just"/>
            <a:r>
              <a:rPr lang="bg-BG" sz="2600" dirty="0"/>
              <a:t>В заглавния слайд </a:t>
            </a:r>
            <a:r>
              <a:rPr lang="bg-BG" sz="2600" dirty="0" smtClean="0"/>
              <a:t>в </a:t>
            </a:r>
            <a:r>
              <a:rPr lang="bg-BG" sz="2600" dirty="0"/>
              <a:t>полето </a:t>
            </a:r>
            <a:r>
              <a:rPr lang="bg-BG" sz="2600" b="1" dirty="0" smtClean="0"/>
              <a:t>„№ XY“</a:t>
            </a:r>
            <a:r>
              <a:rPr lang="bg-BG" sz="2600" dirty="0" smtClean="0"/>
              <a:t> напишете номера на Вашия отбор на мястото на частта </a:t>
            </a:r>
            <a:r>
              <a:rPr lang="bg-BG" sz="2600" b="1" dirty="0" smtClean="0"/>
              <a:t>„XY“</a:t>
            </a:r>
            <a:r>
              <a:rPr lang="bg-BG" sz="2600" dirty="0" smtClean="0"/>
              <a:t>.</a:t>
            </a:r>
          </a:p>
          <a:p>
            <a:pPr marL="538163" lvl="1" indent="-358775" algn="just"/>
            <a:r>
              <a:rPr lang="bg-BG" sz="2600" dirty="0" smtClean="0"/>
              <a:t>В заглавния слайд в полето </a:t>
            </a:r>
            <a:r>
              <a:rPr lang="bg-BG" sz="2600" b="1" dirty="0" smtClean="0"/>
              <a:t>„Направление“</a:t>
            </a:r>
            <a:r>
              <a:rPr lang="bg-BG" sz="2600" dirty="0" smtClean="0"/>
              <a:t> напишете името на търговската банка-партньор, която сте получили при служебното разпределение на отборите.</a:t>
            </a:r>
          </a:p>
          <a:p>
            <a:pPr marL="538163" lvl="1" indent="-358775" algn="just"/>
            <a:r>
              <a:rPr lang="bg-BG" sz="2600" dirty="0" smtClean="0"/>
              <a:t>В слайда </a:t>
            </a:r>
            <a:r>
              <a:rPr lang="bg-BG" sz="2600" b="1" dirty="0" smtClean="0"/>
              <a:t>„Участници в екипа“ </a:t>
            </a:r>
            <a:r>
              <a:rPr lang="bg-BG" sz="2600" dirty="0" smtClean="0"/>
              <a:t>попълнете трите имена, училището и града, в което учите, неговия директор и придружаващия Ви учител в Свищов, както и трите имена на Вашия ментор.</a:t>
            </a:r>
          </a:p>
          <a:p>
            <a:pPr marL="538163" lvl="1" indent="-358775" algn="just"/>
            <a:r>
              <a:rPr lang="bg-BG" sz="2600" b="1" dirty="0" smtClean="0"/>
              <a:t>Изтрийте слайда с инструкциите след изготвянето на презентацията!!!</a:t>
            </a:r>
          </a:p>
          <a:p>
            <a:pPr marL="538163" lvl="1" indent="-358775" algn="just"/>
            <a:r>
              <a:rPr lang="bg-BG" sz="2600" b="1" dirty="0" smtClean="0"/>
              <a:t>Не изтривайте последния слайд!!!</a:t>
            </a:r>
            <a:endParaRPr lang="bg-BG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2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406576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1638" y="1484784"/>
            <a:ext cx="8229600" cy="466997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bg-BG" b="1" dirty="0" smtClean="0"/>
              <a:t>ЕКИП:</a:t>
            </a:r>
          </a:p>
          <a:p>
            <a:pPr marL="457200" lvl="1" indent="0">
              <a:buNone/>
            </a:pPr>
            <a:r>
              <a:rPr lang="bg-BG" sz="2400" dirty="0" smtClean="0"/>
              <a:t>Име, Презиме, Фамилия, </a:t>
            </a:r>
          </a:p>
          <a:p>
            <a:pPr marL="457200" lvl="1" indent="0">
              <a:buNone/>
            </a:pPr>
            <a:r>
              <a:rPr lang="bg-BG" sz="2400" dirty="0" smtClean="0"/>
              <a:t>Име</a:t>
            </a:r>
            <a:r>
              <a:rPr lang="bg-BG" sz="2400" dirty="0"/>
              <a:t>, Презиме, Фамилия, </a:t>
            </a:r>
          </a:p>
          <a:p>
            <a:pPr marL="457200" lvl="1" indent="0">
              <a:buNone/>
            </a:pPr>
            <a:r>
              <a:rPr lang="bg-BG" sz="2400" dirty="0"/>
              <a:t>Име, Презиме, Фамилия, </a:t>
            </a:r>
          </a:p>
          <a:p>
            <a:pPr marL="457200" lvl="1" indent="0">
              <a:buNone/>
            </a:pPr>
            <a:r>
              <a:rPr lang="bg-BG" sz="2400" dirty="0"/>
              <a:t>Име, Презиме, </a:t>
            </a:r>
            <a:r>
              <a:rPr lang="bg-BG" sz="2400" dirty="0" smtClean="0"/>
              <a:t>Фамилия</a:t>
            </a:r>
            <a:endParaRPr lang="bg-BG" sz="2400" dirty="0"/>
          </a:p>
          <a:p>
            <a:pPr marL="457200" lvl="1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bg-BG" b="1" dirty="0" smtClean="0"/>
              <a:t>МЕНТОР:</a:t>
            </a:r>
          </a:p>
          <a:p>
            <a:pPr marL="457200" lvl="1" indent="0">
              <a:buNone/>
            </a:pPr>
            <a:r>
              <a:rPr lang="bg-BG" sz="2400" dirty="0" smtClean="0"/>
              <a:t>Име</a:t>
            </a:r>
            <a:r>
              <a:rPr lang="bg-BG" sz="2400" dirty="0"/>
              <a:t>, Презиме, </a:t>
            </a:r>
            <a:r>
              <a:rPr lang="bg-BG" sz="2400" dirty="0" smtClean="0"/>
              <a:t>Фамилия</a:t>
            </a:r>
          </a:p>
          <a:p>
            <a:pPr marL="457200" lvl="1" indent="0">
              <a:buNone/>
            </a:pPr>
            <a:endParaRPr lang="bg-BG" sz="2400" dirty="0" smtClean="0"/>
          </a:p>
          <a:p>
            <a:pPr marL="0" indent="0">
              <a:buNone/>
            </a:pPr>
            <a:r>
              <a:rPr lang="bg-BG" b="1" dirty="0" smtClean="0"/>
              <a:t>УЧИЛИЩЕ, ГРАД:</a:t>
            </a:r>
          </a:p>
          <a:p>
            <a:pPr marL="0" indent="0">
              <a:buNone/>
            </a:pPr>
            <a:endParaRPr lang="bg-BG" sz="2500" b="1" dirty="0"/>
          </a:p>
          <a:p>
            <a:pPr marL="0" indent="0">
              <a:buNone/>
            </a:pPr>
            <a:r>
              <a:rPr lang="bg-BG" b="1" dirty="0" smtClean="0"/>
              <a:t>ВОДЕЩ УЧИТЕЛ:</a:t>
            </a:r>
          </a:p>
          <a:p>
            <a:pPr marL="0" lvl="1" indent="0">
              <a:buNone/>
            </a:pPr>
            <a:r>
              <a:rPr lang="bg-BG" sz="2400" dirty="0"/>
              <a:t> </a:t>
            </a:r>
            <a:r>
              <a:rPr lang="bg-BG" sz="2400" dirty="0" smtClean="0"/>
              <a:t>        Име</a:t>
            </a:r>
            <a:r>
              <a:rPr lang="bg-BG" sz="2400" dirty="0"/>
              <a:t>, </a:t>
            </a:r>
            <a:r>
              <a:rPr lang="bg-BG" sz="2400" dirty="0" smtClean="0"/>
              <a:t>Фамилия</a:t>
            </a:r>
            <a:endParaRPr lang="bg-BG" sz="2400" dirty="0"/>
          </a:p>
          <a:p>
            <a:pPr marL="0" indent="0">
              <a:buNone/>
            </a:pPr>
            <a:endParaRPr lang="bg-BG" sz="2500" b="1" dirty="0" smtClean="0"/>
          </a:p>
          <a:p>
            <a:pPr marL="0" indent="0">
              <a:buNone/>
            </a:pPr>
            <a:r>
              <a:rPr lang="bg-BG" b="1" dirty="0" smtClean="0"/>
              <a:t>ДИРЕКТОР:</a:t>
            </a:r>
          </a:p>
          <a:p>
            <a:pPr marL="0" lvl="1" indent="0">
              <a:buNone/>
            </a:pPr>
            <a:r>
              <a:rPr lang="bg-BG" sz="2400" dirty="0" smtClean="0"/>
              <a:t>         Име, Фамилия</a:t>
            </a:r>
            <a:endParaRPr lang="bg-BG" sz="2400" dirty="0"/>
          </a:p>
          <a:p>
            <a:pPr marL="0" indent="0">
              <a:buNone/>
            </a:pPr>
            <a:endParaRPr lang="bg-BG" sz="2500" b="1" dirty="0" smtClean="0"/>
          </a:p>
          <a:p>
            <a:endParaRPr lang="bg-BG" dirty="0"/>
          </a:p>
          <a:p>
            <a:endParaRPr lang="bg-B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3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318493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 smtClean="0"/>
              <a:t>ПРЕДСТАВЯНЕ НА РЕГИОНА, В КОЙТО ЩЕ СЕ РАЗВИВА БИЗНЕС-ИДЕЯТА:</a:t>
            </a:r>
            <a:endParaRPr lang="bg-BG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4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87922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 smtClean="0"/>
              <a:t>ПРЕДСТАВЯНЕ НА БИЗНЕС ИДЕЯТА:</a:t>
            </a:r>
            <a:endParaRPr lang="bg-BG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5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186759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 smtClean="0"/>
              <a:t>ПАЗАРЕН АНАЛИЗ И КОНКУРЕНЦИЯ:</a:t>
            </a:r>
            <a:endParaRPr lang="bg-BG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6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102335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 smtClean="0"/>
              <a:t>ПРОГНОЗНО ПОТРЕБИТЕЛСКО ТЪРСЕНЕ:</a:t>
            </a:r>
            <a:endParaRPr lang="bg-BG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7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380718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 smtClean="0"/>
              <a:t>НАЧАЛЕН КАПИТАЛ, БИЗНЕС КРЕДИТ И ИНВЕСТИЦИИ: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8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393736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bg-BG" b="1" dirty="0" smtClean="0"/>
              <a:t>БЮДЖЕТ НА ПРИХОДНИТЕ И РАЗХОДНИТЕ ПАРИЧНИ ПОТОЦИ ПО ГОДИНИ: </a:t>
            </a:r>
            <a:endParaRPr lang="bg-BG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C1B97-8E92-475E-8F0D-1A90168C0599}" type="slidenum">
              <a:rPr lang="en-US" altLang="bg-BG" smtClean="0"/>
              <a:pPr/>
              <a:t>9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xmlns="" val="144921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1726</TotalTime>
  <Words>316</Words>
  <Application>Microsoft Office PowerPoint</Application>
  <PresentationFormat>On-screen Show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 Ganchev</dc:creator>
  <cp:lastModifiedBy>Administrator</cp:lastModifiedBy>
  <cp:revision>78</cp:revision>
  <cp:lastPrinted>2016-11-30T11:58:14Z</cp:lastPrinted>
  <dcterms:created xsi:type="dcterms:W3CDTF">2012-03-23T20:23:41Z</dcterms:created>
  <dcterms:modified xsi:type="dcterms:W3CDTF">2017-10-26T11:29:59Z</dcterms:modified>
</cp:coreProperties>
</file>